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C24"/>
    <a:srgbClr val="FEA8EC"/>
    <a:srgbClr val="FC0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DD019-B0B4-4D13-9D00-2968142D5ECE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40A63-8E36-478E-B7FC-8CD8F4DE8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38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54946-8FE7-4C41-ABA2-07A44007A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13A8C-4656-4C66-8755-7685FB0E7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0B91C0-C4EA-4A6D-844A-9DC2E819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5F84B6-8B4F-499F-87DF-35F6A5AA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A89595-3AE7-48C2-BFCD-774265BC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74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409F28-17F3-41FF-AB15-00CCB4D7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B67A19-2ADC-464A-8DB9-2636F7D42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946EA2-20A3-4243-B186-7AD4045D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7611E-665B-4659-9914-06BEC9B2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F29536-A826-4A72-B8A1-A12F24FE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19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8681A04-431C-413B-9298-5F097B871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E556A05-5F77-4956-906A-2F21AEC6B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56FF63-AFFA-4DE6-AC6E-B8570449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FE1D71-DBD9-4E26-B9FB-0656025A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5E9747-44C1-4060-9CD2-9B20E2EF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84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E4405-910A-42CE-BEFE-AE9B6428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648E8F-CE0E-4D8A-ADFA-7303B704A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CB759F-424E-4980-953B-8B8F8668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652C5C-B79D-43A6-967B-F1C8DFD8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290B53-29A8-423E-9A88-9EB85A0D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37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FC91F2-2DBE-4102-93C8-CF0D0F6E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B25768-E245-4A82-861B-E262D4D48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C4FEF3-D373-4352-83E6-AC1CB49A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479595-9490-4F7D-91D1-98AA1B74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D66235-0EAA-443B-A85B-AA205823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10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CD14B1-7EAB-4863-98ED-2856A3BC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D3DF57-1D57-4317-8F92-04571CFF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A7193B-7F90-4068-8EC3-0AE7F3375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4823DB-8A23-42CA-8FED-F179DD9E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6A94DB-BCA5-4438-B6B5-10546D37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7B521F-7E27-4287-A2F7-17552D1E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63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564C87-A009-422B-9036-4ABC41E7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F41175-5373-4D3C-8D4B-DE0B7AC64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AAF430-E65B-4576-A494-237AE923B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A6F8DC0-51D3-4C40-BD06-0BF5784D4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1A72876-183C-427C-8EC4-4E89A84B6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C5CF177-72A3-45C7-AD1F-365EFAC7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CD7331F-5E51-44B3-903D-890B73F6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479C1B-AECF-4B74-AF50-9A9D6CFE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6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293093-AB38-44E9-AA16-D2823F18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313F5F-F0BA-4522-89D1-C2C0FBC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4F22EE-D69B-4811-818E-DB69B8C1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E073B7-F865-4EBB-89E7-A5721A8E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88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0C419EB-F687-4956-A439-9566DD52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952845-C0C3-45E7-B0D0-E03C5981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52CFD6-1256-47E8-8714-FCEA81A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9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FA1CC-A387-49F0-B924-B56381F5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B29EB7-74A5-4880-A181-3B7C75669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70D099-60F4-4CB0-BE1A-B99843970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552A95-96F3-438B-BDC2-5AB734F4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531C46-E481-4A29-9D07-31D24C33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43E3DA-ED42-4E53-859B-B6C2DD24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37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38AC1-A7EE-4618-85F0-39265A60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847A0E6-91CC-4461-ABC4-6A4BB1E4E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49E8ED-EB5E-4FA5-91B3-8FDC8BC32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B53961-4E00-405D-97E7-6B7BB0AB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250875-9F08-48FC-8685-FA89CDAC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9ED77C-5E02-4249-BFC8-37553776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09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0354FA5-A543-4775-8D1C-30AE4858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AA31FE-F736-4204-BE91-A029FD76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79FFF0-3459-4C67-BEE6-B8EADF072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2310-8AF6-4368-9F76-FFB0941D23FD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FBB2A2-2EBE-406C-89E5-D458481C1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803189-B4A6-4BA6-84E9-930511AE9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09DB-4C32-48CF-9A29-923E2A396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57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直線コネクタ 173">
            <a:extLst>
              <a:ext uri="{FF2B5EF4-FFF2-40B4-BE49-F238E27FC236}">
                <a16:creationId xmlns:a16="http://schemas.microsoft.com/office/drawing/2014/main" id="{A4D1D0F6-34B0-4F10-BCDA-E0C8651DD00C}"/>
              </a:ext>
            </a:extLst>
          </p:cNvPr>
          <p:cNvCxnSpPr>
            <a:cxnSpLocks/>
          </p:cNvCxnSpPr>
          <p:nvPr/>
        </p:nvCxnSpPr>
        <p:spPr>
          <a:xfrm>
            <a:off x="157365" y="3725078"/>
            <a:ext cx="11977822" cy="127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6833FF-0C69-43F1-A6D2-8711E8851E4B}"/>
              </a:ext>
            </a:extLst>
          </p:cNvPr>
          <p:cNvSpPr txBox="1"/>
          <p:nvPr/>
        </p:nvSpPr>
        <p:spPr>
          <a:xfrm>
            <a:off x="1800225" y="136820"/>
            <a:ext cx="854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インドネシア展開における事業主体</a:t>
            </a:r>
            <a:r>
              <a:rPr kumimoji="1" lang="ja-JP" altLang="en-US" sz="2400" u="sng">
                <a:latin typeface="メイリオ" panose="020B0604030504040204" pitchFamily="50" charset="-128"/>
                <a:ea typeface="メイリオ" panose="020B0604030504040204" pitchFamily="50" charset="-128"/>
              </a:rPr>
              <a:t>の相関図</a:t>
            </a:r>
            <a:endParaRPr kumimoji="1" lang="ja-JP" altLang="en-US" sz="24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894D39B-A6F7-4FE6-992E-B3D7B86AF500}"/>
              </a:ext>
            </a:extLst>
          </p:cNvPr>
          <p:cNvSpPr txBox="1"/>
          <p:nvPr/>
        </p:nvSpPr>
        <p:spPr>
          <a:xfrm>
            <a:off x="3066376" y="870267"/>
            <a:ext cx="116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求職登録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2" name="図 41" descr="武器 が含まれている画像&#10;&#10;自動的に生成された説明">
            <a:extLst>
              <a:ext uri="{FF2B5EF4-FFF2-40B4-BE49-F238E27FC236}">
                <a16:creationId xmlns:a16="http://schemas.microsoft.com/office/drawing/2014/main" id="{D96FD019-ED62-4683-8306-3CFE421EC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01" y="4939708"/>
            <a:ext cx="542535" cy="475907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C9C49C3-471D-445B-B46D-D64F4F6DE70F}"/>
              </a:ext>
            </a:extLst>
          </p:cNvPr>
          <p:cNvSpPr txBox="1"/>
          <p:nvPr/>
        </p:nvSpPr>
        <p:spPr>
          <a:xfrm>
            <a:off x="6830914" y="5107072"/>
            <a:ext cx="14175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PJ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推進コンサル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0" name="図 49" descr="屋内, エアコン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3967D433-9CEA-4027-B880-C51C29A8A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579" y="308716"/>
            <a:ext cx="1550346" cy="1016805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3C67717-2993-46DB-9189-7BA5DD13D190}"/>
              </a:ext>
            </a:extLst>
          </p:cNvPr>
          <p:cNvSpPr txBox="1"/>
          <p:nvPr/>
        </p:nvSpPr>
        <p:spPr>
          <a:xfrm>
            <a:off x="732532" y="2186440"/>
            <a:ext cx="1432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人材紹介会社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海外送出機関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P3MI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6" name="図 65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68EC1049-6035-4246-BF31-EF0E568A4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9" y="992368"/>
            <a:ext cx="1126391" cy="1237262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FA7A8AB-6188-49DE-ADF7-417946241075}"/>
              </a:ext>
            </a:extLst>
          </p:cNvPr>
          <p:cNvSpPr txBox="1"/>
          <p:nvPr/>
        </p:nvSpPr>
        <p:spPr>
          <a:xfrm>
            <a:off x="10908953" y="1413796"/>
            <a:ext cx="10704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国内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企業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0CF5932-0AC2-403C-9C3E-8DE2FD7D1861}"/>
              </a:ext>
            </a:extLst>
          </p:cNvPr>
          <p:cNvSpPr txBox="1"/>
          <p:nvPr/>
        </p:nvSpPr>
        <p:spPr>
          <a:xfrm>
            <a:off x="8658374" y="1277851"/>
            <a:ext cx="1638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人材紹介会社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FC02849-6022-4FD9-B26D-82D34BC620BC}"/>
              </a:ext>
            </a:extLst>
          </p:cNvPr>
          <p:cNvSpPr txBox="1"/>
          <p:nvPr/>
        </p:nvSpPr>
        <p:spPr>
          <a:xfrm>
            <a:off x="7533246" y="784572"/>
            <a:ext cx="111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求人登録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3A44B88-E5BD-48AF-8400-53044EBBD08E}"/>
              </a:ext>
            </a:extLst>
          </p:cNvPr>
          <p:cNvSpPr txBox="1"/>
          <p:nvPr/>
        </p:nvSpPr>
        <p:spPr>
          <a:xfrm>
            <a:off x="2367373" y="1738398"/>
            <a:ext cx="103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卒業後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求職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（一部）</a:t>
            </a:r>
          </a:p>
        </p:txBody>
      </p: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9034DB59-B565-4096-9C75-F06D668A008A}"/>
              </a:ext>
            </a:extLst>
          </p:cNvPr>
          <p:cNvCxnSpPr>
            <a:cxnSpLocks/>
          </p:cNvCxnSpPr>
          <p:nvPr/>
        </p:nvCxnSpPr>
        <p:spPr>
          <a:xfrm flipH="1">
            <a:off x="7229878" y="1099786"/>
            <a:ext cx="17381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衣料, スーツ, シャツ が含まれている画像&#10;&#10;自動的に生成された説明">
            <a:extLst>
              <a:ext uri="{FF2B5EF4-FFF2-40B4-BE49-F238E27FC236}">
                <a16:creationId xmlns:a16="http://schemas.microsoft.com/office/drawing/2014/main" id="{6FA8A278-CA2A-4AB6-BBE9-6EDA2B4A4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27" y="2594766"/>
            <a:ext cx="895608" cy="1251450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5D2938D-E178-43C8-89C3-5D8EBF7BD729}"/>
              </a:ext>
            </a:extLst>
          </p:cNvPr>
          <p:cNvSpPr txBox="1"/>
          <p:nvPr/>
        </p:nvSpPr>
        <p:spPr>
          <a:xfrm>
            <a:off x="3022820" y="4092811"/>
            <a:ext cx="144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インドネシア人学生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図 3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CD7C6ADF-9181-470F-88D9-5D42D2184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83" y="5558373"/>
            <a:ext cx="1349836" cy="954146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25B4618-3861-4B8A-8FAB-2DA2B5F74787}"/>
              </a:ext>
            </a:extLst>
          </p:cNvPr>
          <p:cNvSpPr txBox="1"/>
          <p:nvPr/>
        </p:nvSpPr>
        <p:spPr>
          <a:xfrm>
            <a:off x="925678" y="6395594"/>
            <a:ext cx="17128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インドネシア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EC99446E-EEE8-4DA9-BC91-3F12A83F9970}"/>
              </a:ext>
            </a:extLst>
          </p:cNvPr>
          <p:cNvCxnSpPr>
            <a:cxnSpLocks/>
          </p:cNvCxnSpPr>
          <p:nvPr/>
        </p:nvCxnSpPr>
        <p:spPr>
          <a:xfrm flipV="1">
            <a:off x="5839249" y="1325521"/>
            <a:ext cx="15934" cy="5283786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7E9903D0-53AE-4D65-91B4-FDDF58029EDA}"/>
              </a:ext>
            </a:extLst>
          </p:cNvPr>
          <p:cNvCxnSpPr>
            <a:cxnSpLocks/>
          </p:cNvCxnSpPr>
          <p:nvPr/>
        </p:nvCxnSpPr>
        <p:spPr>
          <a:xfrm flipH="1">
            <a:off x="8062018" y="4637817"/>
            <a:ext cx="1634111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図 73" descr="バブル チャート&#10;&#10;自動的に生成された説明">
            <a:extLst>
              <a:ext uri="{FF2B5EF4-FFF2-40B4-BE49-F238E27FC236}">
                <a16:creationId xmlns:a16="http://schemas.microsoft.com/office/drawing/2014/main" id="{0BDFBD89-89C4-40FE-8A2C-A2BC1BEFDF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19" y="5696083"/>
            <a:ext cx="1125430" cy="750286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7910C61-02CF-43C1-B3A1-4A9AA4590494}"/>
              </a:ext>
            </a:extLst>
          </p:cNvPr>
          <p:cNvSpPr txBox="1"/>
          <p:nvPr/>
        </p:nvSpPr>
        <p:spPr>
          <a:xfrm>
            <a:off x="10428762" y="6436263"/>
            <a:ext cx="8225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</a:t>
            </a:r>
          </a:p>
        </p:txBody>
      </p: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D6F9406C-6D65-48B6-9801-14B89C362E8F}"/>
              </a:ext>
            </a:extLst>
          </p:cNvPr>
          <p:cNvCxnSpPr>
            <a:cxnSpLocks/>
          </p:cNvCxnSpPr>
          <p:nvPr/>
        </p:nvCxnSpPr>
        <p:spPr>
          <a:xfrm>
            <a:off x="2331097" y="1224583"/>
            <a:ext cx="23661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A1E4A1EC-33BC-4DE7-BF76-5A85E1A0FCF3}"/>
              </a:ext>
            </a:extLst>
          </p:cNvPr>
          <p:cNvCxnSpPr>
            <a:cxnSpLocks/>
          </p:cNvCxnSpPr>
          <p:nvPr/>
        </p:nvCxnSpPr>
        <p:spPr>
          <a:xfrm flipH="1" flipV="1">
            <a:off x="2187703" y="2049808"/>
            <a:ext cx="1059311" cy="653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楕円 146">
            <a:extLst>
              <a:ext uri="{FF2B5EF4-FFF2-40B4-BE49-F238E27FC236}">
                <a16:creationId xmlns:a16="http://schemas.microsoft.com/office/drawing/2014/main" id="{97411FFB-C171-40C1-A5C7-06968AFFE07D}"/>
              </a:ext>
            </a:extLst>
          </p:cNvPr>
          <p:cNvSpPr/>
          <p:nvPr/>
        </p:nvSpPr>
        <p:spPr>
          <a:xfrm>
            <a:off x="2779560" y="2339897"/>
            <a:ext cx="1887110" cy="249705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/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302E2B9D-4686-42CE-9A73-F6C264A06256}"/>
              </a:ext>
            </a:extLst>
          </p:cNvPr>
          <p:cNvSpPr txBox="1"/>
          <p:nvPr/>
        </p:nvSpPr>
        <p:spPr>
          <a:xfrm>
            <a:off x="178988" y="2339897"/>
            <a:ext cx="492443" cy="1836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人材ビジネス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856BDAAC-B771-49EC-8719-C7F96A61E66D}"/>
              </a:ext>
            </a:extLst>
          </p:cNvPr>
          <p:cNvSpPr txBox="1"/>
          <p:nvPr/>
        </p:nvSpPr>
        <p:spPr>
          <a:xfrm>
            <a:off x="156248" y="4102794"/>
            <a:ext cx="492443" cy="17064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教育ビジネス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65EE8841-89CD-4F90-81DD-2AF90E50A929}"/>
              </a:ext>
            </a:extLst>
          </p:cNvPr>
          <p:cNvSpPr txBox="1"/>
          <p:nvPr/>
        </p:nvSpPr>
        <p:spPr>
          <a:xfrm>
            <a:off x="8308984" y="5450603"/>
            <a:ext cx="1417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EdMuse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1FC7FC7D-F2F3-463C-BBF2-2126A6BD199E}"/>
              </a:ext>
            </a:extLst>
          </p:cNvPr>
          <p:cNvSpPr/>
          <p:nvPr/>
        </p:nvSpPr>
        <p:spPr>
          <a:xfrm>
            <a:off x="671431" y="523634"/>
            <a:ext cx="1712897" cy="26208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/>
          </a:p>
        </p:txBody>
      </p: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35439E9B-48BC-8023-13D5-1D6747528F40}"/>
              </a:ext>
            </a:extLst>
          </p:cNvPr>
          <p:cNvCxnSpPr>
            <a:cxnSpLocks/>
          </p:cNvCxnSpPr>
          <p:nvPr/>
        </p:nvCxnSpPr>
        <p:spPr>
          <a:xfrm flipH="1">
            <a:off x="10279766" y="1107634"/>
            <a:ext cx="50535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D7EB79E-F623-3835-6EA9-966D66C873B1}"/>
              </a:ext>
            </a:extLst>
          </p:cNvPr>
          <p:cNvSpPr txBox="1"/>
          <p:nvPr/>
        </p:nvSpPr>
        <p:spPr>
          <a:xfrm>
            <a:off x="8293078" y="4165962"/>
            <a:ext cx="132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BC</a:t>
            </a:r>
            <a:r>
              <a:rPr kumimoji="1"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技術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の提供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証明）</a:t>
            </a:r>
          </a:p>
        </p:txBody>
      </p:sp>
      <p:pic>
        <p:nvPicPr>
          <p:cNvPr id="59" name="図 58" descr="ロゴ&#10;&#10;自動的に生成された説明">
            <a:extLst>
              <a:ext uri="{FF2B5EF4-FFF2-40B4-BE49-F238E27FC236}">
                <a16:creationId xmlns:a16="http://schemas.microsoft.com/office/drawing/2014/main" id="{5F25E051-D605-BB84-5B82-DDF33D4071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9" t="15475" r="31188" b="31809"/>
          <a:stretch/>
        </p:blipFill>
        <p:spPr>
          <a:xfrm>
            <a:off x="6995279" y="4089445"/>
            <a:ext cx="1048479" cy="895371"/>
          </a:xfrm>
          <a:prstGeom prst="rect">
            <a:avLst/>
          </a:prstGeom>
        </p:spPr>
      </p:pic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9B841208-6DAD-2E0B-4434-2E6389AED577}"/>
              </a:ext>
            </a:extLst>
          </p:cNvPr>
          <p:cNvCxnSpPr>
            <a:cxnSpLocks/>
          </p:cNvCxnSpPr>
          <p:nvPr/>
        </p:nvCxnSpPr>
        <p:spPr>
          <a:xfrm flipV="1">
            <a:off x="4697245" y="3124891"/>
            <a:ext cx="1560202" cy="77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B6BE718-4E15-5D56-5DDA-BF75E5B952B7}"/>
              </a:ext>
            </a:extLst>
          </p:cNvPr>
          <p:cNvSpPr txBox="1"/>
          <p:nvPr/>
        </p:nvSpPr>
        <p:spPr>
          <a:xfrm>
            <a:off x="6384268" y="2848207"/>
            <a:ext cx="206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医療・介護・観光系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実習・就職先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EAD4BBF-C457-14B6-5A75-21ECE04661E0}"/>
              </a:ext>
            </a:extLst>
          </p:cNvPr>
          <p:cNvSpPr txBox="1"/>
          <p:nvPr/>
        </p:nvSpPr>
        <p:spPr>
          <a:xfrm>
            <a:off x="4853118" y="2411248"/>
            <a:ext cx="1108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卒業後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現地留学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（大部分）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6312111A-49E7-BE05-5EB2-F06769993B90}"/>
              </a:ext>
            </a:extLst>
          </p:cNvPr>
          <p:cNvSpPr txBox="1"/>
          <p:nvPr/>
        </p:nvSpPr>
        <p:spPr>
          <a:xfrm>
            <a:off x="4409541" y="5236451"/>
            <a:ext cx="2527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（共立独自ローン、奨学金制度）</a:t>
            </a:r>
          </a:p>
        </p:txBody>
      </p:sp>
      <p:pic>
        <p:nvPicPr>
          <p:cNvPr id="1028" name="Picture 4" descr="学校法人共立育英会 | 共立日語学院">
            <a:extLst>
              <a:ext uri="{FF2B5EF4-FFF2-40B4-BE49-F238E27FC236}">
                <a16:creationId xmlns:a16="http://schemas.microsoft.com/office/drawing/2014/main" id="{DCA777C2-DB68-6435-7B55-3A2BFC30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273" y="4419261"/>
            <a:ext cx="2008505" cy="453091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D73D2227-14E3-1203-363D-1686F72ED236}"/>
              </a:ext>
            </a:extLst>
          </p:cNvPr>
          <p:cNvSpPr txBox="1"/>
          <p:nvPr/>
        </p:nvSpPr>
        <p:spPr>
          <a:xfrm>
            <a:off x="9793273" y="4910147"/>
            <a:ext cx="200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日本語教育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介護、観光系教育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0" name="矢印: 左 89">
            <a:extLst>
              <a:ext uri="{FF2B5EF4-FFF2-40B4-BE49-F238E27FC236}">
                <a16:creationId xmlns:a16="http://schemas.microsoft.com/office/drawing/2014/main" id="{C20E7F2D-7F92-4565-B41F-1BB965B17642}"/>
              </a:ext>
            </a:extLst>
          </p:cNvPr>
          <p:cNvSpPr/>
          <p:nvPr/>
        </p:nvSpPr>
        <p:spPr>
          <a:xfrm>
            <a:off x="4532261" y="4205674"/>
            <a:ext cx="2061239" cy="891644"/>
          </a:xfrm>
          <a:prstGeom prst="leftArrow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D23AEDA-C006-42E3-29A0-C66DFC70EA72}"/>
              </a:ext>
            </a:extLst>
          </p:cNvPr>
          <p:cNvSpPr txBox="1"/>
          <p:nvPr/>
        </p:nvSpPr>
        <p:spPr>
          <a:xfrm>
            <a:off x="4439086" y="4506189"/>
            <a:ext cx="2395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オンライン留学コース</a:t>
            </a: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3D0DCC02-2389-2256-3B67-46CA740BE598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8954073" y="4645806"/>
            <a:ext cx="63696" cy="2939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>
            <a:extLst>
              <a:ext uri="{FF2B5EF4-FFF2-40B4-BE49-F238E27FC236}">
                <a16:creationId xmlns:a16="http://schemas.microsoft.com/office/drawing/2014/main" id="{ED17DE46-CD87-BA4B-EE7A-926F5E9E0B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40" y="2410169"/>
            <a:ext cx="1057812" cy="1122098"/>
          </a:xfrm>
          <a:prstGeom prst="rect">
            <a:avLst/>
          </a:prstGeom>
        </p:spPr>
      </p:pic>
      <p:pic>
        <p:nvPicPr>
          <p:cNvPr id="68" name="図 67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D9450B0F-1001-63C2-E177-8720C8102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878" y="639522"/>
            <a:ext cx="642454" cy="705692"/>
          </a:xfrm>
          <a:prstGeom prst="rect">
            <a:avLst/>
          </a:prstGeom>
        </p:spPr>
      </p:pic>
      <p:pic>
        <p:nvPicPr>
          <p:cNvPr id="72" name="図 71" descr="座る, モニター, コンピュータ, 机 が含まれている画像&#10;&#10;自動的に生成された説明">
            <a:extLst>
              <a:ext uri="{FF2B5EF4-FFF2-40B4-BE49-F238E27FC236}">
                <a16:creationId xmlns:a16="http://schemas.microsoft.com/office/drawing/2014/main" id="{5D8EE187-441B-CC94-B739-2D04035E6D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60" y="1024351"/>
            <a:ext cx="1033246" cy="1033246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58CC831-3547-98A7-799B-2130B25E17B0}"/>
              </a:ext>
            </a:extLst>
          </p:cNvPr>
          <p:cNvSpPr txBox="1"/>
          <p:nvPr/>
        </p:nvSpPr>
        <p:spPr>
          <a:xfrm>
            <a:off x="4436639" y="647552"/>
            <a:ext cx="264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（外国人就労支援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プラットフォーム）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89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602　【取扱注意】_共立育英会様向け_事業スキーム_コンセプト図" id="{21E8978C-4202-1549-A8F8-DF7BA43E5B38}" vid="{A8B17AE8-00CA-C94D-A7E3-23652D87F5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1265</TotalTime>
  <Words>93</Words>
  <Application>Microsoft Macintosh PowerPoint</Application>
  <PresentationFormat>ワイド画面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福井 啓介</dc:creator>
  <cp:lastModifiedBy>福井 啓介</cp:lastModifiedBy>
  <cp:revision>6</cp:revision>
  <cp:lastPrinted>2022-05-31T14:12:35Z</cp:lastPrinted>
  <dcterms:created xsi:type="dcterms:W3CDTF">2022-06-02T13:19:01Z</dcterms:created>
  <dcterms:modified xsi:type="dcterms:W3CDTF">2022-06-09T08:47:38Z</dcterms:modified>
</cp:coreProperties>
</file>